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Open Sans Bold" pitchFamily="2" charset="0"/>
      <p:regular r:id="rId23"/>
      <p:bold r:id="rId24"/>
    </p:embeddedFont>
    <p:embeddedFont>
      <p:font typeface="Raleway Bold" pitchFamily="2" charset="77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5946"/>
  </p:normalViewPr>
  <p:slideViewPr>
    <p:cSldViewPr snapToGrid="0">
      <p:cViewPr varScale="1">
        <p:scale>
          <a:sx n="73" d="100"/>
          <a:sy n="73" d="100"/>
        </p:scale>
        <p:origin x="704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04.12.2025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0132538" cy="10287000"/>
            <a:chOff x="0" y="0"/>
            <a:chExt cx="13510051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rcRect l="17187" r="17187"/>
            <a:stretch>
              <a:fillRect/>
            </a:stretch>
          </p:blipFill>
          <p:spPr>
            <a:xfrm>
              <a:off x="0" y="0"/>
              <a:ext cx="13510051" cy="13716000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3099079" y="1006770"/>
            <a:ext cx="244608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BUS 2000 REC [40760]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888327" y="3904275"/>
            <a:ext cx="6867585" cy="213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49"/>
              </a:lnSpc>
            </a:pPr>
            <a:r>
              <a:rPr lang="en-US" sz="49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INTEL CORPORATION RESEARCH PROJECT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16972" y="8300707"/>
            <a:ext cx="6010294" cy="681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599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Presented by: Group 2 </a:t>
            </a:r>
            <a:br>
              <a:rPr lang="en-US" sz="1599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</a:br>
            <a:r>
              <a:rPr lang="en-US" sz="1599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Marianna </a:t>
            </a:r>
            <a:r>
              <a:rPr lang="en-US" sz="1599" b="1" dirty="0" err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Roncetti</a:t>
            </a:r>
            <a:r>
              <a:rPr lang="en-US" sz="1599" b="1" dirty="0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 Costa, Nikita Feldman, Zihan Akther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9" name="AutoShape 9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49902" y="2018420"/>
            <a:ext cx="6949140" cy="8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PURPOSE &amp; ROADMAP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49902" y="3253178"/>
            <a:ext cx="9958909" cy="5200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Purpose: explain why Intel’s future can be strong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Company background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Strategy, marketing &amp; ESG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Recent events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Competition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Revenues &amp; stock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Our recommendations</a:t>
            </a:r>
          </a:p>
          <a:p>
            <a:pPr algn="l">
              <a:lnSpc>
                <a:spcPts val="5249"/>
              </a:lnSpc>
            </a:pPr>
            <a:endParaRPr lang="en-US" sz="29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9" name="AutoShape 9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5633793" y="0"/>
            <a:ext cx="2654207" cy="7982187"/>
            <a:chOff x="0" y="0"/>
            <a:chExt cx="3538943" cy="10642916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/>
            <a:srcRect l="79434" r="656"/>
            <a:stretch>
              <a:fillRect/>
            </a:stretch>
          </p:blipFill>
          <p:spPr>
            <a:xfrm>
              <a:off x="0" y="0"/>
              <a:ext cx="3538943" cy="10642916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8092019" y="1391261"/>
            <a:ext cx="6950160" cy="6590926"/>
            <a:chOff x="0" y="0"/>
            <a:chExt cx="9266880" cy="8787901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4"/>
            <a:srcRect l="11680" r="18853"/>
            <a:stretch>
              <a:fillRect/>
            </a:stretch>
          </p:blipFill>
          <p:spPr>
            <a:xfrm>
              <a:off x="0" y="0"/>
              <a:ext cx="9266880" cy="8787901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1857" y="1959163"/>
            <a:ext cx="6529612" cy="1657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WHY SHOULD WE CARE ABOUT INTEL?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9007" y="4285420"/>
            <a:ext cx="6529612" cy="497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5694" lvl="1" indent="-307847" algn="l">
              <a:lnSpc>
                <a:spcPts val="4990"/>
              </a:lnSpc>
              <a:buFont typeface="Arial"/>
              <a:buChar char="•"/>
            </a:pPr>
            <a:r>
              <a:rPr lang="en-US" sz="285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Chips are in phones, laptops, cars, AI, cloud</a:t>
            </a:r>
          </a:p>
          <a:p>
            <a:pPr marL="615694" lvl="1" indent="-307847" algn="l">
              <a:lnSpc>
                <a:spcPts val="4990"/>
              </a:lnSpc>
              <a:buFont typeface="Arial"/>
              <a:buChar char="•"/>
            </a:pPr>
            <a:r>
              <a:rPr lang="en-US" sz="285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Intel is a major U.S. chip company</a:t>
            </a:r>
          </a:p>
          <a:p>
            <a:pPr marL="615694" lvl="1" indent="-307847" algn="l">
              <a:lnSpc>
                <a:spcPts val="4990"/>
              </a:lnSpc>
              <a:buFont typeface="Arial"/>
              <a:buChar char="•"/>
            </a:pPr>
            <a:r>
              <a:rPr lang="en-US" sz="285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U.S. government sees Intel as strategic</a:t>
            </a:r>
          </a:p>
          <a:p>
            <a:pPr marL="615694" lvl="1" indent="-307847" algn="l">
              <a:lnSpc>
                <a:spcPts val="4990"/>
              </a:lnSpc>
              <a:buFont typeface="Arial"/>
              <a:buChar char="•"/>
            </a:pPr>
            <a:r>
              <a:rPr lang="en-US" sz="2851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Intel’s success affects jobs, innovation, and security</a:t>
            </a:r>
          </a:p>
          <a:p>
            <a:pPr algn="l">
              <a:lnSpc>
                <a:spcPts val="4990"/>
              </a:lnSpc>
            </a:pPr>
            <a:endParaRPr lang="en-US" sz="2851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143500"/>
            <a:ext cx="7554542" cy="5143500"/>
            <a:chOff x="0" y="0"/>
            <a:chExt cx="10072723" cy="68580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8874" r="8874"/>
            <a:stretch>
              <a:fillRect/>
            </a:stretch>
          </p:blipFill>
          <p:spPr>
            <a:xfrm>
              <a:off x="0" y="0"/>
              <a:ext cx="10072723" cy="685800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7749618" y="5143500"/>
            <a:ext cx="10538382" cy="5143500"/>
            <a:chOff x="0" y="0"/>
            <a:chExt cx="14051176" cy="685800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t="11338" b="11338"/>
            <a:stretch>
              <a:fillRect/>
            </a:stretch>
          </p:blipFill>
          <p:spPr>
            <a:xfrm>
              <a:off x="0" y="0"/>
              <a:ext cx="14051176" cy="6858000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15992543" y="9258300"/>
            <a:ext cx="1957346" cy="621116"/>
            <a:chOff x="0" y="0"/>
            <a:chExt cx="676423" cy="2146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277422" y="9432656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7259300" y="9578383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71750" y="2411206"/>
            <a:ext cx="3199178" cy="8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OVERVIEW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54542" y="1481455"/>
            <a:ext cx="10036597" cy="3662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Founded 1968, Santa Clara, California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Around 108,900 employees worldwide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Designs and makes semiconductor chips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Serves PC, data center, networking, and automotive markets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245061"/>
            <a:ext cx="9339720" cy="5796878"/>
            <a:chOff x="0" y="0"/>
            <a:chExt cx="12452960" cy="772917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rcRect l="1060" r="1060"/>
            <a:stretch>
              <a:fillRect/>
            </a:stretch>
          </p:blipFill>
          <p:spPr>
            <a:xfrm>
              <a:off x="0" y="0"/>
              <a:ext cx="12452960" cy="772917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36492" y="1209336"/>
            <a:ext cx="7381556" cy="8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BUSINESS SEGMENTS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92450" y="2495211"/>
            <a:ext cx="7669641" cy="490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Client Computing Group (CCG): PC chips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Data Center &amp; AI (DCAI): server &amp; AI chips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Network &amp; Edge (NEX): networking, 5G, edge devices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Intel Foundry: manufactures chips (for Intel + other companies)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Other businesses: Mobileye, Altera stake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615570" y="1859901"/>
            <a:ext cx="10793583" cy="8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MISSION, STRATEGY &amp; MARKETING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28958" y="3479152"/>
            <a:ext cx="7009024" cy="1193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1"/>
              </a:lnSpc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Mission: “Create world-changing technology…”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15570" y="3555352"/>
            <a:ext cx="101562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1">
                <a:solidFill>
                  <a:srgbClr val="081C7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67035" y="3574402"/>
            <a:ext cx="6420628" cy="3081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Marketing: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Premium quality positioning</a:t>
            </a:r>
          </a:p>
          <a:p>
            <a:pPr marL="604513" lvl="1" indent="-302256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Partnerships with Dell, HP, Lenovo</a:t>
            </a:r>
          </a:p>
          <a:p>
            <a:pPr marL="604513" lvl="1" indent="-302256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Long-term B2B contracts for foundry clients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169821" y="3555352"/>
            <a:ext cx="101562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1">
                <a:solidFill>
                  <a:srgbClr val="081C7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28958" y="5901525"/>
            <a:ext cx="7009024" cy="398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Strategy: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Invest heavily in new manufacturing technology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Grow AI PCs and data-center AI chips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Expand Intel Foundry for outside customers</a:t>
            </a:r>
          </a:p>
          <a:p>
            <a:pPr algn="l">
              <a:lnSpc>
                <a:spcPts val="2100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615570" y="5968200"/>
            <a:ext cx="1015625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b="1">
                <a:solidFill>
                  <a:srgbClr val="081C7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9" name="AutoShape 9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65919" y="5955194"/>
            <a:ext cx="10034093" cy="4157365"/>
            <a:chOff x="0" y="0"/>
            <a:chExt cx="13378790" cy="5543154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/>
            <a:srcRect t="3446" b="3446"/>
            <a:stretch>
              <a:fillRect/>
            </a:stretch>
          </p:blipFill>
          <p:spPr>
            <a:xfrm>
              <a:off x="0" y="0"/>
              <a:ext cx="13378790" cy="5543154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57153" y="2720913"/>
            <a:ext cx="6451625" cy="1657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ESG: ENVIRONMENTAL, SOCIAL, GOVERNANCE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74714" y="2041033"/>
            <a:ext cx="7884586" cy="490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ESG score around 4.5 / 5 (top 10% globally)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Environmental: renewable energy, water &amp; supply-chain controls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Social: worker safety, diversity, human rights programs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Governance: independent board, anti-corruption policies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9" name="AutoShape 9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028700" y="5561650"/>
            <a:ext cx="7260656" cy="4725350"/>
            <a:chOff x="0" y="0"/>
            <a:chExt cx="9680875" cy="6300467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/>
            <a:srcRect l="15867" t="5484" b="5484"/>
            <a:stretch>
              <a:fillRect/>
            </a:stretch>
          </p:blipFill>
          <p:spPr>
            <a:xfrm>
              <a:off x="0" y="0"/>
              <a:ext cx="9680875" cy="6300467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49902" y="2633978"/>
            <a:ext cx="3686339" cy="1657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RECENT EVENTS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28948" y="2058340"/>
            <a:ext cx="7842268" cy="551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U.S. government invested $8.9B for ~9.9% stake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NVIDIA &amp; SoftBank made multi-billion-dollar investments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New CEO Lip-Bu Tan (semiconductor veteran)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Sold 51% of Altera → more cash for core projects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515293" y="2084808"/>
            <a:ext cx="9301852" cy="8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COMPETITIVE LANDSCAPE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15293" y="3684394"/>
            <a:ext cx="13540902" cy="366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AMD: strong in PC &amp; server CPUs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NVIDIA: leader in AI GPUs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ARM-based chips: Apple, Qualcomm, others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TSMC &amp; Samsung: top chip manufacturers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Intel advantages: scale, U.S. factories, government support, strong brand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8421717"/>
            <a:ext cx="4547142" cy="34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2"/>
              </a:lnSpc>
              <a:spcBef>
                <a:spcPct val="0"/>
              </a:spcBef>
            </a:pPr>
            <a:r>
              <a:rPr lang="en-US" sz="201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Timmerman Industries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34096" y="8421717"/>
            <a:ext cx="4547142" cy="34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2"/>
              </a:lnSpc>
              <a:spcBef>
                <a:spcPct val="0"/>
              </a:spcBef>
            </a:pPr>
            <a:r>
              <a:rPr lang="en-US" sz="201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Timmerman Industries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12768" y="1962735"/>
            <a:ext cx="3667866" cy="8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REVENUE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12768" y="3331348"/>
            <a:ext cx="9306086" cy="3886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2023 revenue: $54.2B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2024 revenue: $53.1B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2025 TTM revenue: $53.4B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Data from CFRA &amp; Mergent Market Atlas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Signs of stabilizing and room for future growth</a:t>
            </a:r>
          </a:p>
          <a:p>
            <a:pPr algn="l">
              <a:lnSpc>
                <a:spcPts val="5249"/>
              </a:lnSpc>
            </a:pPr>
            <a:endParaRPr lang="en-US" sz="29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8421717"/>
            <a:ext cx="4547142" cy="34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2"/>
              </a:lnSpc>
              <a:spcBef>
                <a:spcPct val="0"/>
              </a:spcBef>
            </a:pPr>
            <a:r>
              <a:rPr lang="en-US" sz="201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Timmerman Industries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34096" y="8421717"/>
            <a:ext cx="4547142" cy="342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2"/>
              </a:lnSpc>
              <a:spcBef>
                <a:spcPct val="0"/>
              </a:spcBef>
            </a:pPr>
            <a:r>
              <a:rPr lang="en-US" sz="201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Timmerman Industries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12768" y="1962735"/>
            <a:ext cx="7064703" cy="8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STOCK PERFORMANCE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12768" y="3331348"/>
            <a:ext cx="9306086" cy="3886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2023 revenue: $54.2B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2024 revenue: $53.1B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2025 TTM revenue: $53.4B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Data from CFRA &amp; Mergent Market Atlas</a:t>
            </a:r>
          </a:p>
          <a:p>
            <a:pPr marL="647698" lvl="1" indent="-323849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Signs of stabilizing and room for future growth</a:t>
            </a:r>
          </a:p>
          <a:p>
            <a:pPr algn="l">
              <a:lnSpc>
                <a:spcPts val="5249"/>
              </a:lnSpc>
            </a:pPr>
            <a:endParaRPr lang="en-US" sz="29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7093425" y="488537"/>
            <a:ext cx="4772704" cy="8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SWOT 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2922" y="2500628"/>
            <a:ext cx="8451078" cy="6757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Strong brand reputation in the semiconductor industry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Diversified product portfolio across consumer PCs, data centers, and AI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Large scale with manufacturing capabilities in the U.S. and Europe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Partnerships with major OEMs like Dell, HP, and Lenovo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High ESG scores, attracting responsible investors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79778" y="2500628"/>
            <a:ext cx="7779522" cy="6757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Lagging in advanced chip manufacturing compared to TSMC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Slow adoption of AI chips compared to NVIDIA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High operational costs due to new factory construction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Heavy reliance on PC market, which grows slowly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Supply chain vulnerabilities due to global instability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479778" y="1799059"/>
            <a:ext cx="2280811" cy="48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Weaknesses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25919" y="1799059"/>
            <a:ext cx="1721105" cy="48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Strengths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7093425" y="488537"/>
            <a:ext cx="4772704" cy="8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SWOT ANALYSIS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2922" y="2500628"/>
            <a:ext cx="8451078" cy="6138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Intel Foundry can position Intel as a leader in external chip manufacturing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Expanding into automotive and edge computing markets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AI and data center markets are rapidly growing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Government investments (CHIPS Act) and support for U.S. semiconductor companies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Potential to expand foundry services for external customers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79778" y="2500628"/>
            <a:ext cx="7779522" cy="6757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Fierce competition from AMD, NVIDIA, and ARM-based chips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TSMC &amp; Samsung leading in cutting-edge manufacturing processes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Global supply chain disruptions (materials, production issues)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Fast-moving AI innovation from competitors</a:t>
            </a:r>
          </a:p>
          <a:p>
            <a:pPr marL="604513" lvl="1" indent="-302256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Geopolitical risks with heavy reliance on Chinese market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479778" y="1799059"/>
            <a:ext cx="2280811" cy="48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Threats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5919" y="1799059"/>
            <a:ext cx="3472770" cy="48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Opportunities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9" name="AutoShape 9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0" y="5881219"/>
            <a:ext cx="4709923" cy="4405781"/>
            <a:chOff x="0" y="0"/>
            <a:chExt cx="6279898" cy="5874374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/>
            <a:srcRect l="19465" r="19465"/>
            <a:stretch>
              <a:fillRect/>
            </a:stretch>
          </p:blipFill>
          <p:spPr>
            <a:xfrm>
              <a:off x="0" y="0"/>
              <a:ext cx="6279898" cy="5874374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0" y="1213408"/>
            <a:ext cx="4709923" cy="4405781"/>
            <a:chOff x="0" y="0"/>
            <a:chExt cx="6279898" cy="5874374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4"/>
            <a:srcRect l="45499" t="12204" r="1599" b="1548"/>
            <a:stretch>
              <a:fillRect/>
            </a:stretch>
          </p:blipFill>
          <p:spPr>
            <a:xfrm>
              <a:off x="0" y="0"/>
              <a:ext cx="6279898" cy="5874374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6255157" y="2478478"/>
            <a:ext cx="9321716" cy="6138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2799" b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Short-Term (next 1–2 years)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Focus on making new factories efficient (raise yields)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Continue improving AI chips and software tools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Strengthen marketing for AI PCs with OEM partners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899"/>
              </a:lnSpc>
            </a:pPr>
            <a:r>
              <a:rPr lang="en-US" sz="2799" b="1">
                <a:solidFill>
                  <a:srgbClr val="1F20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Long-Term (3+ years)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Build a strong customer base for Intel Foundry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Expand into automotive and edge-computing chips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Keep investing in ESG to maintain trust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55157" y="1222933"/>
            <a:ext cx="6038146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64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RECOMMENDATIONS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301954" y="8637184"/>
            <a:ext cx="1957346" cy="621116"/>
            <a:chOff x="0" y="0"/>
            <a:chExt cx="676423" cy="2146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6423" cy="214646"/>
            </a:xfrm>
            <a:custGeom>
              <a:avLst/>
              <a:gdLst/>
              <a:ahLst/>
              <a:cxnLst/>
              <a:rect l="l" t="t" r="r" b="b"/>
              <a:pathLst>
                <a:path w="676423" h="214646">
                  <a:moveTo>
                    <a:pt x="0" y="0"/>
                  </a:moveTo>
                  <a:lnTo>
                    <a:pt x="676423" y="0"/>
                  </a:lnTo>
                  <a:lnTo>
                    <a:pt x="676423" y="214646"/>
                  </a:lnTo>
                  <a:lnTo>
                    <a:pt x="0" y="214646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676423" cy="25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580538" y="3262514"/>
            <a:ext cx="3984811" cy="8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CONCLUSION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38918" y="2621915"/>
            <a:ext cx="9420382" cy="490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Faced real challenges, but revenue is stabilizing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Backed by governments, investors, and new leadership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Positioned for growth in AI, advanced manufacturing, and foundry services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>
                <a:solidFill>
                  <a:srgbClr val="1F2020"/>
                </a:solidFill>
                <a:latin typeface="Open Sans"/>
                <a:ea typeface="Open Sans"/>
                <a:cs typeface="Open Sans"/>
                <a:sym typeface="Open Sans"/>
              </a:rPr>
              <a:t>Overall message: Intel today is laying the groundwork for stronger performance tomorrow</a:t>
            </a:r>
          </a:p>
          <a:p>
            <a:pPr algn="l">
              <a:lnSpc>
                <a:spcPts val="4899"/>
              </a:lnSpc>
            </a:pPr>
            <a:endParaRPr lang="en-US" sz="2799">
              <a:solidFill>
                <a:srgbClr val="1F202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126862" y="5702436"/>
            <a:ext cx="5893891" cy="4584564"/>
            <a:chOff x="0" y="0"/>
            <a:chExt cx="7858522" cy="6112752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/>
            <a:srcRect l="5492" r="7041"/>
            <a:stretch>
              <a:fillRect/>
            </a:stretch>
          </p:blipFill>
          <p:spPr>
            <a:xfrm>
              <a:off x="0" y="0"/>
              <a:ext cx="7858522" cy="61127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93470" y="1028700"/>
            <a:ext cx="7608484" cy="7608484"/>
            <a:chOff x="0" y="0"/>
            <a:chExt cx="10144645" cy="1014464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1875" r="21875"/>
            <a:stretch>
              <a:fillRect/>
            </a:stretch>
          </p:blipFill>
          <p:spPr>
            <a:xfrm>
              <a:off x="0" y="0"/>
              <a:ext cx="10144645" cy="10144645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28700" y="2127794"/>
            <a:ext cx="9050708" cy="3197784"/>
            <a:chOff x="0" y="0"/>
            <a:chExt cx="3127759" cy="110509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27759" cy="1105096"/>
            </a:xfrm>
            <a:custGeom>
              <a:avLst/>
              <a:gdLst/>
              <a:ahLst/>
              <a:cxnLst/>
              <a:rect l="l" t="t" r="r" b="b"/>
              <a:pathLst>
                <a:path w="3127759" h="1105096">
                  <a:moveTo>
                    <a:pt x="0" y="0"/>
                  </a:moveTo>
                  <a:lnTo>
                    <a:pt x="3127759" y="0"/>
                  </a:lnTo>
                  <a:lnTo>
                    <a:pt x="3127759" y="1105096"/>
                  </a:lnTo>
                  <a:lnTo>
                    <a:pt x="0" y="11050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127759" cy="1143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3572943" cy="1028700"/>
            <a:chOff x="0" y="0"/>
            <a:chExt cx="1234744" cy="3555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34744" cy="355500"/>
            </a:xfrm>
            <a:custGeom>
              <a:avLst/>
              <a:gdLst/>
              <a:ahLst/>
              <a:cxnLst/>
              <a:rect l="l" t="t" r="r" b="b"/>
              <a:pathLst>
                <a:path w="1234744" h="355500">
                  <a:moveTo>
                    <a:pt x="0" y="0"/>
                  </a:moveTo>
                  <a:lnTo>
                    <a:pt x="1234744" y="0"/>
                  </a:lnTo>
                  <a:lnTo>
                    <a:pt x="1234744" y="355500"/>
                  </a:lnTo>
                  <a:lnTo>
                    <a:pt x="0" y="355500"/>
                  </a:lnTo>
                  <a:close/>
                </a:path>
              </a:pathLst>
            </a:custGeom>
            <a:solidFill>
              <a:srgbClr val="3E79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234744" cy="393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576873" y="8811540"/>
            <a:ext cx="1150017" cy="24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Slide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6574076" y="8957267"/>
            <a:ext cx="39714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126862" y="378148"/>
            <a:ext cx="2446082" cy="2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8"/>
              </a:lnSpc>
              <a:spcBef>
                <a:spcPct val="0"/>
              </a:spcBef>
            </a:pPr>
            <a:r>
              <a:rPr lang="en-US" sz="144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BUS 2000 REC [40760]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7897" y="2670472"/>
            <a:ext cx="8971178" cy="4510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370"/>
              </a:lnSpc>
            </a:pPr>
            <a:r>
              <a:rPr lang="en-US" sz="17198" b="1">
                <a:solidFill>
                  <a:srgbClr val="081C75"/>
                </a:solidFill>
                <a:latin typeface="Raleway Bold"/>
                <a:ea typeface="Raleway Bold"/>
                <a:cs typeface="Raleway Bold"/>
                <a:sym typeface="Raleway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882</Words>
  <Application>Microsoft Office PowerPoint</Application>
  <PresentationFormat>Custom</PresentationFormat>
  <Paragraphs>174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 Company Research Project</dc:title>
  <cp:lastModifiedBy>ZIHAN.AKTHER</cp:lastModifiedBy>
  <cp:revision>2</cp:revision>
  <dcterms:created xsi:type="dcterms:W3CDTF">2006-08-16T00:00:00Z</dcterms:created>
  <dcterms:modified xsi:type="dcterms:W3CDTF">2025-12-04T22:12:57Z</dcterms:modified>
  <dc:identifier>DAG6UEH7ztA</dc:identifier>
</cp:coreProperties>
</file>