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Poppins" pitchFamily="2" charset="77"/>
      <p:regular r:id="rId13"/>
      <p:bold r:id="rId14"/>
      <p:italic r:id="rId15"/>
      <p:boldItalic r:id="rId16"/>
    </p:embeddedFont>
    <p:embeddedFont>
      <p:font typeface="Poppins Bold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368FB-F248-CA73-0D7A-407BC89D8539}" v="2" dt="2025-07-12T02:30:47.670"/>
    <p1510:client id="{505A4B4F-69AD-CA40-9ED2-5C7B726C8B0E}" v="3" dt="2025-07-12T01:20:54.139"/>
    <p1510:client id="{88812509-1B30-494D-BCF7-6BEA4A961F45}" v="113" dt="2025-07-12T02:02:19.813"/>
    <p1510:client id="{A6616BC4-DECB-3224-C9A1-0BE86F82E94B}" v="2" dt="2025-07-12T01:24:35.797"/>
    <p1510:client id="{E005F6BA-9D94-263B-45D4-920058FEDC63}" v="37" dt="2025-07-12T01:41:35.213"/>
    <p1510:client id="{E3884D50-DEAA-2946-4199-0CF9829E5F0D}" v="110" dt="2025-07-12T02:24:14.0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0"/>
  </p:normalViewPr>
  <p:slideViewPr>
    <p:cSldViewPr snapToGrid="0">
      <p:cViewPr varScale="1">
        <p:scale>
          <a:sx n="72" d="100"/>
          <a:sy n="72" d="100"/>
        </p:scale>
        <p:origin x="784" y="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sv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image" Target="../media/image1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12" Type="http://schemas.openxmlformats.org/officeDocument/2006/relationships/image" Target="../media/image4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7.png"/><Relationship Id="rId11" Type="http://schemas.openxmlformats.org/officeDocument/2006/relationships/image" Target="../media/image3.svg"/><Relationship Id="rId5" Type="http://schemas.openxmlformats.org/officeDocument/2006/relationships/image" Target="../media/image16.png"/><Relationship Id="rId10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sv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3.sv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3.sv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>
                <a:alpha val="8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707164">
            <a:off x="16294306" y="6543150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792668" y="8401636"/>
            <a:ext cx="2702665" cy="597384"/>
            <a:chOff x="0" y="0"/>
            <a:chExt cx="711813" cy="1573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11813" cy="157336"/>
            </a:xfrm>
            <a:custGeom>
              <a:avLst/>
              <a:gdLst/>
              <a:ahLst/>
              <a:cxnLst/>
              <a:rect l="l" t="t" r="r" b="b"/>
              <a:pathLst>
                <a:path w="711813" h="157336">
                  <a:moveTo>
                    <a:pt x="40104" y="0"/>
                  </a:moveTo>
                  <a:lnTo>
                    <a:pt x="671709" y="0"/>
                  </a:lnTo>
                  <a:cubicBezTo>
                    <a:pt x="693858" y="0"/>
                    <a:pt x="711813" y="17955"/>
                    <a:pt x="711813" y="40104"/>
                  </a:cubicBezTo>
                  <a:lnTo>
                    <a:pt x="711813" y="117232"/>
                  </a:lnTo>
                  <a:cubicBezTo>
                    <a:pt x="711813" y="127868"/>
                    <a:pt x="707588" y="138069"/>
                    <a:pt x="700067" y="145590"/>
                  </a:cubicBezTo>
                  <a:cubicBezTo>
                    <a:pt x="692546" y="153110"/>
                    <a:pt x="682345" y="157336"/>
                    <a:pt x="671709" y="157336"/>
                  </a:cubicBezTo>
                  <a:lnTo>
                    <a:pt x="40104" y="157336"/>
                  </a:lnTo>
                  <a:cubicBezTo>
                    <a:pt x="17955" y="157336"/>
                    <a:pt x="0" y="139381"/>
                    <a:pt x="0" y="117232"/>
                  </a:cubicBezTo>
                  <a:lnTo>
                    <a:pt x="0" y="40104"/>
                  </a:lnTo>
                  <a:cubicBezTo>
                    <a:pt x="0" y="17955"/>
                    <a:pt x="17955" y="0"/>
                    <a:pt x="4010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711813" cy="214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8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444607" y="3163930"/>
            <a:ext cx="11671641" cy="383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67"/>
              </a:lnSpc>
            </a:pPr>
            <a:r>
              <a:rPr lang="en-US" sz="5750" b="1" spc="-29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CRAFTING A WINNING DIGITAL MARKETING STRATEGY (PART 3)</a:t>
            </a:r>
          </a:p>
          <a:p>
            <a:pPr algn="ctr">
              <a:lnSpc>
                <a:spcPts val="5376"/>
              </a:lnSpc>
            </a:pPr>
            <a:endParaRPr lang="en-US" sz="5799" b="1" spc="-295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12190"/>
              </a:lnSpc>
            </a:pPr>
            <a:r>
              <a:rPr lang="en-US" sz="12650" b="1" spc="-64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NETFLIX </a:t>
            </a:r>
            <a:endParaRPr lang="en-US" sz="12650" b="1" spc="-647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792668" y="8492921"/>
            <a:ext cx="2702665" cy="35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4"/>
              </a:lnSpc>
            </a:pPr>
            <a:r>
              <a:rPr lang="en-US" sz="2024" b="1" spc="38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START SLIDE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03363" y="1717334"/>
            <a:ext cx="8154129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Group 5: Elizabeth F, Janice L, Kristopher M, Riyadh S, Zihan 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6935" y="971550"/>
            <a:ext cx="8154129" cy="35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MKT 4593 | Baruch College</a:t>
            </a:r>
          </a:p>
        </p:txBody>
      </p:sp>
      <p:pic>
        <p:nvPicPr>
          <p:cNvPr id="15" name="1381 Jefferson Ave 4">
            <a:hlinkClick r:id="" action="ppaction://media"/>
            <a:extLst>
              <a:ext uri="{FF2B5EF4-FFF2-40B4-BE49-F238E27FC236}">
                <a16:creationId xmlns:a16="http://schemas.microsoft.com/office/drawing/2014/main" id="{0E99163A-228C-077F-4525-A12CA2EC74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8844" y="8469313"/>
            <a:ext cx="1016000" cy="10398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700000">
            <a:off x="16317946" y="-1572166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430100"/>
            <a:ext cx="7318791" cy="7361676"/>
            <a:chOff x="0" y="0"/>
            <a:chExt cx="1095669" cy="11020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5669" cy="1102090"/>
            </a:xfrm>
            <a:custGeom>
              <a:avLst/>
              <a:gdLst/>
              <a:ahLst/>
              <a:cxnLst/>
              <a:rect l="l" t="t" r="r" b="b"/>
              <a:pathLst>
                <a:path w="1095669" h="1102090">
                  <a:moveTo>
                    <a:pt x="24330" y="0"/>
                  </a:moveTo>
                  <a:lnTo>
                    <a:pt x="1071340" y="0"/>
                  </a:lnTo>
                  <a:cubicBezTo>
                    <a:pt x="1077792" y="0"/>
                    <a:pt x="1083981" y="2563"/>
                    <a:pt x="1088543" y="7126"/>
                  </a:cubicBezTo>
                  <a:cubicBezTo>
                    <a:pt x="1093106" y="11689"/>
                    <a:pt x="1095669" y="17877"/>
                    <a:pt x="1095669" y="24330"/>
                  </a:cubicBezTo>
                  <a:lnTo>
                    <a:pt x="1095669" y="1077760"/>
                  </a:lnTo>
                  <a:cubicBezTo>
                    <a:pt x="1095669" y="1091197"/>
                    <a:pt x="1084777" y="1102090"/>
                    <a:pt x="1071340" y="1102090"/>
                  </a:cubicBezTo>
                  <a:lnTo>
                    <a:pt x="24330" y="1102090"/>
                  </a:lnTo>
                  <a:cubicBezTo>
                    <a:pt x="17877" y="1102090"/>
                    <a:pt x="11689" y="1099526"/>
                    <a:pt x="7126" y="1094964"/>
                  </a:cubicBezTo>
                  <a:cubicBezTo>
                    <a:pt x="2563" y="1090401"/>
                    <a:pt x="0" y="1084213"/>
                    <a:pt x="0" y="1077760"/>
                  </a:cubicBezTo>
                  <a:lnTo>
                    <a:pt x="0" y="24330"/>
                  </a:lnTo>
                  <a:cubicBezTo>
                    <a:pt x="0" y="17877"/>
                    <a:pt x="2563" y="11689"/>
                    <a:pt x="7126" y="7126"/>
                  </a:cubicBezTo>
                  <a:cubicBezTo>
                    <a:pt x="11689" y="2563"/>
                    <a:pt x="17877" y="0"/>
                    <a:pt x="24330" y="0"/>
                  </a:cubicBezTo>
                  <a:close/>
                </a:path>
              </a:pathLst>
            </a:custGeom>
            <a:blipFill>
              <a:blip r:embed="rId7"/>
              <a:stretch>
                <a:fillRect l="-292" r="-292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 rot="-2700000">
            <a:off x="69897" y="6283833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670451" y="3482902"/>
            <a:ext cx="8588849" cy="3718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Founded in 1997 as a DVD rental service 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Transitioned to streaming service in 2007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260m+ subscribers across 190 countries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30+ languages, top shows in every continent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Personalization powered by ai algorithms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347853" y="1785300"/>
            <a:ext cx="7940926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NETFLIX</a:t>
            </a:r>
          </a:p>
        </p:txBody>
      </p:sp>
      <p:pic>
        <p:nvPicPr>
          <p:cNvPr id="12" name="1381 Jefferson Ave 5">
            <a:hlinkClick r:id="" action="ppaction://media"/>
            <a:extLst>
              <a:ext uri="{FF2B5EF4-FFF2-40B4-BE49-F238E27FC236}">
                <a16:creationId xmlns:a16="http://schemas.microsoft.com/office/drawing/2014/main" id="{B6E45650-BD48-DF0A-637A-E2E949A53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363157" y="8624094"/>
            <a:ext cx="896937" cy="896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830989" y="1227754"/>
            <a:ext cx="3651308" cy="6770402"/>
            <a:chOff x="0" y="0"/>
            <a:chExt cx="630529" cy="11691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0529" cy="1169152"/>
            </a:xfrm>
            <a:custGeom>
              <a:avLst/>
              <a:gdLst/>
              <a:ahLst/>
              <a:cxnLst/>
              <a:rect l="l" t="t" r="r" b="b"/>
              <a:pathLst>
                <a:path w="630529" h="1169152">
                  <a:moveTo>
                    <a:pt x="48767" y="0"/>
                  </a:moveTo>
                  <a:lnTo>
                    <a:pt x="581762" y="0"/>
                  </a:lnTo>
                  <a:cubicBezTo>
                    <a:pt x="608695" y="0"/>
                    <a:pt x="630529" y="21834"/>
                    <a:pt x="630529" y="48767"/>
                  </a:cubicBezTo>
                  <a:lnTo>
                    <a:pt x="630529" y="1120385"/>
                  </a:lnTo>
                  <a:cubicBezTo>
                    <a:pt x="630529" y="1133319"/>
                    <a:pt x="625391" y="1145723"/>
                    <a:pt x="616245" y="1154868"/>
                  </a:cubicBezTo>
                  <a:cubicBezTo>
                    <a:pt x="607100" y="1164014"/>
                    <a:pt x="594696" y="1169152"/>
                    <a:pt x="581762" y="1169152"/>
                  </a:cubicBezTo>
                  <a:lnTo>
                    <a:pt x="48767" y="1169152"/>
                  </a:lnTo>
                  <a:cubicBezTo>
                    <a:pt x="35833" y="1169152"/>
                    <a:pt x="23429" y="1164014"/>
                    <a:pt x="14284" y="1154868"/>
                  </a:cubicBezTo>
                  <a:cubicBezTo>
                    <a:pt x="5138" y="1145723"/>
                    <a:pt x="0" y="1133319"/>
                    <a:pt x="0" y="1120385"/>
                  </a:cubicBezTo>
                  <a:lnTo>
                    <a:pt x="0" y="48767"/>
                  </a:lnTo>
                  <a:cubicBezTo>
                    <a:pt x="0" y="35833"/>
                    <a:pt x="5138" y="23429"/>
                    <a:pt x="14284" y="14284"/>
                  </a:cubicBezTo>
                  <a:cubicBezTo>
                    <a:pt x="23429" y="5138"/>
                    <a:pt x="35833" y="0"/>
                    <a:pt x="48767" y="0"/>
                  </a:cubicBezTo>
                  <a:close/>
                </a:path>
              </a:pathLst>
            </a:custGeom>
            <a:blipFill>
              <a:blip r:embed="rId5"/>
              <a:stretch>
                <a:fillRect l="-100928" r="-773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07872" y="2675763"/>
            <a:ext cx="3651308" cy="6770402"/>
            <a:chOff x="0" y="0"/>
            <a:chExt cx="630529" cy="11691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29" cy="1169152"/>
            </a:xfrm>
            <a:custGeom>
              <a:avLst/>
              <a:gdLst/>
              <a:ahLst/>
              <a:cxnLst/>
              <a:rect l="l" t="t" r="r" b="b"/>
              <a:pathLst>
                <a:path w="630529" h="1169152">
                  <a:moveTo>
                    <a:pt x="48767" y="0"/>
                  </a:moveTo>
                  <a:lnTo>
                    <a:pt x="581762" y="0"/>
                  </a:lnTo>
                  <a:cubicBezTo>
                    <a:pt x="608695" y="0"/>
                    <a:pt x="630529" y="21834"/>
                    <a:pt x="630529" y="48767"/>
                  </a:cubicBezTo>
                  <a:lnTo>
                    <a:pt x="630529" y="1120385"/>
                  </a:lnTo>
                  <a:cubicBezTo>
                    <a:pt x="630529" y="1133319"/>
                    <a:pt x="625391" y="1145723"/>
                    <a:pt x="616245" y="1154868"/>
                  </a:cubicBezTo>
                  <a:cubicBezTo>
                    <a:pt x="607100" y="1164014"/>
                    <a:pt x="594696" y="1169152"/>
                    <a:pt x="581762" y="1169152"/>
                  </a:cubicBezTo>
                  <a:lnTo>
                    <a:pt x="48767" y="1169152"/>
                  </a:lnTo>
                  <a:cubicBezTo>
                    <a:pt x="35833" y="1169152"/>
                    <a:pt x="23429" y="1164014"/>
                    <a:pt x="14284" y="1154868"/>
                  </a:cubicBezTo>
                  <a:cubicBezTo>
                    <a:pt x="5138" y="1145723"/>
                    <a:pt x="0" y="1133319"/>
                    <a:pt x="0" y="1120385"/>
                  </a:cubicBezTo>
                  <a:lnTo>
                    <a:pt x="0" y="48767"/>
                  </a:lnTo>
                  <a:cubicBezTo>
                    <a:pt x="0" y="35833"/>
                    <a:pt x="5138" y="23429"/>
                    <a:pt x="14284" y="14284"/>
                  </a:cubicBezTo>
                  <a:cubicBezTo>
                    <a:pt x="23429" y="5138"/>
                    <a:pt x="35833" y="0"/>
                    <a:pt x="48767" y="0"/>
                  </a:cubicBezTo>
                  <a:close/>
                </a:path>
              </a:pathLst>
            </a:custGeom>
            <a:blipFill>
              <a:blip r:embed="rId6"/>
              <a:stretch>
                <a:fillRect r="-235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44790" y="2297358"/>
            <a:ext cx="7791607" cy="7053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b="1" spc="2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TECH-SAVVY GEN Z &amp; MILLIENIALS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Streaming is a default habit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Multi device viewers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Social sharing habits result in a high potential for viral content</a:t>
            </a:r>
            <a:r>
              <a:rPr lang="en-US" sz="2100" b="1" spc="2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2940"/>
              </a:lnSpc>
            </a:pPr>
            <a:endParaRPr lang="en-US" sz="2100" b="1" spc="262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b="1" spc="2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LOW-HIGH INCOME INDIVIDUALS 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Bigger customer pool.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940"/>
              </a:lnSpc>
              <a:buFont typeface="Arial"/>
              <a:buChar char="•"/>
            </a:pPr>
            <a:r>
              <a:rPr lang="en-US" sz="2100" b="1" spc="2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INDIVIDUALS LOCATED IN URBAN AREAS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More opportunities for interactive social media content creation with consumers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Higher conversion via word of mouth, more social media buzz or trends clusters </a:t>
            </a:r>
          </a:p>
          <a:p>
            <a:pPr marL="906780" lvl="2" indent="-302260" algn="l">
              <a:lnSpc>
                <a:spcPts val="2940"/>
              </a:lnSpc>
              <a:buFont typeface="Arial"/>
              <a:buChar char="⚬"/>
            </a:pPr>
            <a:r>
              <a:rPr lang="en-US" sz="2100" spc="26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Region is more like to have connectivity, cultural influence, and audience density </a:t>
            </a: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940"/>
              </a:lnSpc>
            </a:pPr>
            <a:endParaRPr lang="en-US" sz="2100" spc="262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042162" y="817855"/>
            <a:ext cx="7788827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AUDIENCE</a:t>
            </a:r>
          </a:p>
        </p:txBody>
      </p:sp>
      <p:sp>
        <p:nvSpPr>
          <p:cNvPr id="12" name="Freeform 12"/>
          <p:cNvSpPr/>
          <p:nvPr/>
        </p:nvSpPr>
        <p:spPr>
          <a:xfrm rot="-7707164">
            <a:off x="16294306" y="6543150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4" name="2">
            <a:hlinkClick r:id="" action="ppaction://media"/>
            <a:extLst>
              <a:ext uri="{FF2B5EF4-FFF2-40B4-BE49-F238E27FC236}">
                <a16:creationId xmlns:a16="http://schemas.microsoft.com/office/drawing/2014/main" id="{26F6060F-EA2C-76AB-CBAD-B75C7FBD0E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08844" y="8409782"/>
            <a:ext cx="1015999" cy="1027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7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700000">
            <a:off x="16317946" y="-1572166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700000">
            <a:off x="69897" y="6283833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90262" y="2932283"/>
            <a:ext cx="7940926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2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SOUTH KOREA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73537" y="1460514"/>
            <a:ext cx="7940926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WEBPAGES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5887" y="3616522"/>
            <a:ext cx="8115300" cy="401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Highlight: K-D</a:t>
            </a: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ramas like Squid Game, Crash Landing on You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Korean-language banner headline: “무제한 영화와 시리즈를 언제 어디서나”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Design: Netflix red/black + warm neutrals, clean layout with white space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Features: Local reviews, dubbing/subtitles, mobile-optimized experience</a:t>
            </a:r>
          </a:p>
          <a:p>
            <a:pPr marL="0" lvl="0" indent="0" algn="l">
              <a:lnSpc>
                <a:spcPts val="3569"/>
              </a:lnSpc>
              <a:spcBef>
                <a:spcPct val="0"/>
              </a:spcBef>
            </a:pPr>
            <a:endParaRPr lang="en-US" sz="2100" u="none" strike="noStrike">
              <a:solidFill>
                <a:srgbClr val="FFFFFF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2042788" y="2225086"/>
            <a:ext cx="4870720" cy="7306081"/>
          </a:xfrm>
          <a:custGeom>
            <a:avLst/>
            <a:gdLst/>
            <a:ahLst/>
            <a:cxnLst/>
            <a:rect l="l" t="t" r="r" b="b"/>
            <a:pathLst>
              <a:path w="4870720" h="7306081">
                <a:moveTo>
                  <a:pt x="0" y="0"/>
                </a:moveTo>
                <a:lnTo>
                  <a:pt x="4870720" y="0"/>
                </a:lnTo>
                <a:lnTo>
                  <a:pt x="4870720" y="7306080"/>
                </a:lnTo>
                <a:lnTo>
                  <a:pt x="0" y="730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2" name="Webpage South Korea.m4a">
            <a:hlinkClick r:id="" action="ppaction://media"/>
            <a:extLst>
              <a:ext uri="{FF2B5EF4-FFF2-40B4-BE49-F238E27FC236}">
                <a16:creationId xmlns:a16="http://schemas.microsoft.com/office/drawing/2014/main" id="{264996FF-8859-0C3F-4D6B-15FFC830F3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52078" y="804973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700000">
            <a:off x="16317946" y="-1572166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2700000">
            <a:off x="69897" y="6283833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5173537" y="1460514"/>
            <a:ext cx="7940926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WEBPAGES </a:t>
            </a:r>
          </a:p>
        </p:txBody>
      </p:sp>
      <p:sp>
        <p:nvSpPr>
          <p:cNvPr id="9" name="Freeform 9"/>
          <p:cNvSpPr/>
          <p:nvPr/>
        </p:nvSpPr>
        <p:spPr>
          <a:xfrm>
            <a:off x="12042788" y="2244487"/>
            <a:ext cx="4870720" cy="7306081"/>
          </a:xfrm>
          <a:custGeom>
            <a:avLst/>
            <a:gdLst/>
            <a:ahLst/>
            <a:cxnLst/>
            <a:rect l="l" t="t" r="r" b="b"/>
            <a:pathLst>
              <a:path w="4870720" h="7306081">
                <a:moveTo>
                  <a:pt x="0" y="0"/>
                </a:moveTo>
                <a:lnTo>
                  <a:pt x="4870720" y="0"/>
                </a:lnTo>
                <a:lnTo>
                  <a:pt x="4870720" y="7306081"/>
                </a:lnTo>
                <a:lnTo>
                  <a:pt x="0" y="730608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072477" y="6620016"/>
            <a:ext cx="5068185" cy="3015481"/>
          </a:xfrm>
          <a:custGeom>
            <a:avLst/>
            <a:gdLst/>
            <a:ahLst/>
            <a:cxnLst/>
            <a:rect l="l" t="t" r="r" b="b"/>
            <a:pathLst>
              <a:path w="5068185" h="3015481">
                <a:moveTo>
                  <a:pt x="0" y="0"/>
                </a:moveTo>
                <a:lnTo>
                  <a:pt x="5068184" y="0"/>
                </a:lnTo>
                <a:lnTo>
                  <a:pt x="5068184" y="3015481"/>
                </a:lnTo>
                <a:lnTo>
                  <a:pt x="0" y="30154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59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90262" y="2932283"/>
            <a:ext cx="7940926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2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INDIA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5887" y="3616522"/>
            <a:ext cx="8115300" cy="311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Highlight: Indi</a:t>
            </a: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an originals (Sacred Games, Delhi Crime), regional films (Tamil, Telugu)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Quote blocks from Indian celebs and critics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Design: Jewel tones (gold, maroon, peacock blue), authentic family and youth visuals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Features: UPI payment options, regional trending tabs</a:t>
            </a:r>
          </a:p>
          <a:p>
            <a:pPr marL="0" lvl="0" indent="0" algn="l">
              <a:lnSpc>
                <a:spcPts val="3569"/>
              </a:lnSpc>
              <a:spcBef>
                <a:spcPct val="0"/>
              </a:spcBef>
            </a:pPr>
            <a:endParaRPr lang="en-US" sz="2100" u="none" strike="noStrike">
              <a:solidFill>
                <a:srgbClr val="FFFFFF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275661" y="7000632"/>
            <a:ext cx="5037192" cy="235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  <a:spcBef>
                <a:spcPct val="0"/>
              </a:spcBef>
            </a:pPr>
            <a:r>
              <a:rPr lang="en-US" sz="1400" b="1">
                <a:solidFill>
                  <a:srgbClr val="FFFFFF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Shared SEO Appro</a:t>
            </a:r>
            <a:r>
              <a:rPr lang="en-US" sz="1400" b="1" u="none" strike="noStrike">
                <a:solidFill>
                  <a:srgbClr val="FFFFFF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ach</a:t>
            </a:r>
          </a:p>
          <a:p>
            <a:pPr marL="302262" lvl="1" indent="-151131" algn="l">
              <a:lnSpc>
                <a:spcPts val="238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Local search terms: “Best Netflix shows in Tamil” / “Top Korean dramas 2025”</a:t>
            </a:r>
          </a:p>
          <a:p>
            <a:pPr marL="302262" lvl="1" indent="-151131" algn="l">
              <a:lnSpc>
                <a:spcPts val="238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Schema markup for trailers, reviews</a:t>
            </a:r>
          </a:p>
          <a:p>
            <a:pPr marL="302262" lvl="1" indent="-151131" algn="l">
              <a:lnSpc>
                <a:spcPts val="238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Hreflang tags for regional search engines</a:t>
            </a:r>
          </a:p>
          <a:p>
            <a:pPr marL="302262" lvl="1" indent="-151131" algn="l">
              <a:lnSpc>
                <a:spcPts val="238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Fast-loading, mobile-first pages</a:t>
            </a:r>
          </a:p>
          <a:p>
            <a:pPr marL="302262" lvl="1" indent="-151131" algn="l">
              <a:lnSpc>
                <a:spcPts val="238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Local backlinks from blogs, forums, media</a:t>
            </a:r>
          </a:p>
          <a:p>
            <a:pPr marL="0" lvl="0" indent="0" algn="l">
              <a:lnSpc>
                <a:spcPts val="2380"/>
              </a:lnSpc>
              <a:spcBef>
                <a:spcPct val="0"/>
              </a:spcBef>
            </a:pPr>
            <a:endParaRPr lang="en-US" sz="1400" u="none" strike="noStrike">
              <a:solidFill>
                <a:srgbClr val="FFFFFF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4" name="Webpage India.m4a">
            <a:hlinkClick r:id="" action="ppaction://media"/>
            <a:extLst>
              <a:ext uri="{FF2B5EF4-FFF2-40B4-BE49-F238E27FC236}">
                <a16:creationId xmlns:a16="http://schemas.microsoft.com/office/drawing/2014/main" id="{7530BFFF-CD72-074E-A8D5-25EBF6A1FB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418652" y="796718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1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71221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8856144" y="3087730"/>
            <a:ext cx="3298111" cy="2201539"/>
            <a:chOff x="0" y="0"/>
            <a:chExt cx="801225" cy="53483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01225" cy="534830"/>
            </a:xfrm>
            <a:custGeom>
              <a:avLst/>
              <a:gdLst/>
              <a:ahLst/>
              <a:cxnLst/>
              <a:rect l="l" t="t" r="r" b="b"/>
              <a:pathLst>
                <a:path w="801225" h="534830">
                  <a:moveTo>
                    <a:pt x="53990" y="0"/>
                  </a:moveTo>
                  <a:lnTo>
                    <a:pt x="747235" y="0"/>
                  </a:lnTo>
                  <a:cubicBezTo>
                    <a:pt x="777053" y="0"/>
                    <a:pt x="801225" y="24172"/>
                    <a:pt x="801225" y="53990"/>
                  </a:cubicBezTo>
                  <a:lnTo>
                    <a:pt x="801225" y="480840"/>
                  </a:lnTo>
                  <a:cubicBezTo>
                    <a:pt x="801225" y="510658"/>
                    <a:pt x="777053" y="534830"/>
                    <a:pt x="747235" y="534830"/>
                  </a:cubicBezTo>
                  <a:lnTo>
                    <a:pt x="53990" y="534830"/>
                  </a:lnTo>
                  <a:cubicBezTo>
                    <a:pt x="24172" y="534830"/>
                    <a:pt x="0" y="510658"/>
                    <a:pt x="0" y="480840"/>
                  </a:cubicBezTo>
                  <a:lnTo>
                    <a:pt x="0" y="53990"/>
                  </a:lnTo>
                  <a:cubicBezTo>
                    <a:pt x="0" y="24172"/>
                    <a:pt x="24172" y="0"/>
                    <a:pt x="53990" y="0"/>
                  </a:cubicBezTo>
                  <a:close/>
                </a:path>
              </a:pathLst>
            </a:custGeom>
            <a:blipFill>
              <a:blip r:embed="rId7"/>
              <a:stretch>
                <a:fillRect l="-16751" r="-16751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12331007" y="3775792"/>
            <a:ext cx="5304029" cy="4327743"/>
          </a:xfrm>
          <a:custGeom>
            <a:avLst/>
            <a:gdLst/>
            <a:ahLst/>
            <a:cxnLst/>
            <a:rect l="l" t="t" r="r" b="b"/>
            <a:pathLst>
              <a:path w="5304029" h="4327743">
                <a:moveTo>
                  <a:pt x="0" y="0"/>
                </a:moveTo>
                <a:lnTo>
                  <a:pt x="5304029" y="0"/>
                </a:lnTo>
                <a:lnTo>
                  <a:pt x="5304029" y="4327744"/>
                </a:lnTo>
                <a:lnTo>
                  <a:pt x="0" y="43277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5000"/>
            </a:blip>
            <a:stretch>
              <a:fillRect t="-99728" r="-2247" b="-6678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8856144" y="6535780"/>
            <a:ext cx="3298111" cy="2201539"/>
            <a:chOff x="0" y="0"/>
            <a:chExt cx="801225" cy="534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225" cy="534830"/>
            </a:xfrm>
            <a:custGeom>
              <a:avLst/>
              <a:gdLst/>
              <a:ahLst/>
              <a:cxnLst/>
              <a:rect l="l" t="t" r="r" b="b"/>
              <a:pathLst>
                <a:path w="801225" h="534830">
                  <a:moveTo>
                    <a:pt x="53990" y="0"/>
                  </a:moveTo>
                  <a:lnTo>
                    <a:pt x="747235" y="0"/>
                  </a:lnTo>
                  <a:cubicBezTo>
                    <a:pt x="777053" y="0"/>
                    <a:pt x="801225" y="24172"/>
                    <a:pt x="801225" y="53990"/>
                  </a:cubicBezTo>
                  <a:lnTo>
                    <a:pt x="801225" y="480840"/>
                  </a:lnTo>
                  <a:cubicBezTo>
                    <a:pt x="801225" y="510658"/>
                    <a:pt x="777053" y="534830"/>
                    <a:pt x="747235" y="534830"/>
                  </a:cubicBezTo>
                  <a:lnTo>
                    <a:pt x="53990" y="534830"/>
                  </a:lnTo>
                  <a:cubicBezTo>
                    <a:pt x="24172" y="534830"/>
                    <a:pt x="0" y="510658"/>
                    <a:pt x="0" y="480840"/>
                  </a:cubicBezTo>
                  <a:lnTo>
                    <a:pt x="0" y="53990"/>
                  </a:lnTo>
                  <a:cubicBezTo>
                    <a:pt x="0" y="24172"/>
                    <a:pt x="24172" y="0"/>
                    <a:pt x="53990" y="0"/>
                  </a:cubicBezTo>
                  <a:close/>
                </a:path>
              </a:pathLst>
            </a:custGeom>
            <a:blipFill>
              <a:blip r:embed="rId9"/>
              <a:stretch>
                <a:fillRect t="-6178" b="-61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 rot="-7707164">
            <a:off x="16294306" y="6543150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588456" y="1549746"/>
            <a:ext cx="12392322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SOCIAL MEDIA CAMPAIGN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2808" y="6489048"/>
            <a:ext cx="7245206" cy="3114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100" b="1">
                <a:solidFill>
                  <a:srgbClr val="FFFFFF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INDIA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Ca</a:t>
            </a: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mpaign: Netflix &amp; Diwali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Instagram: #NetflixRituals (binge habits, memes)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YouTube: Netflix &amp; Me – short user stories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Celebrity content featuring stars like Ajay Devgn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Visuals: Rangoli, diyas, festive themes</a:t>
            </a:r>
          </a:p>
          <a:p>
            <a:pPr marL="0" lvl="0" indent="0" algn="l">
              <a:lnSpc>
                <a:spcPts val="3569"/>
              </a:lnSpc>
              <a:spcBef>
                <a:spcPct val="0"/>
              </a:spcBef>
            </a:pPr>
            <a:endParaRPr lang="en-US" sz="2100" u="none" strike="noStrike">
              <a:solidFill>
                <a:srgbClr val="FFFFFF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12808" y="2973430"/>
            <a:ext cx="7245206" cy="356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100" b="1">
                <a:solidFill>
                  <a:srgbClr val="FFFFFF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SOUTH KOREA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Ca</a:t>
            </a: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mpaign: #CryWithMe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TikTok: Emotional K-Drama reaction challenges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Instagram: Carousel – “5 Netflix Shows That’ll Break Your Heart”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Influencer collabs with local Korean creators</a:t>
            </a:r>
          </a:p>
          <a:p>
            <a:pPr marL="453390" lvl="1" indent="-226695" algn="l">
              <a:lnSpc>
                <a:spcPts val="356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Focus on emotional storytelling, aesthetics</a:t>
            </a:r>
          </a:p>
          <a:p>
            <a:pPr marL="0" lvl="0" indent="0" algn="l">
              <a:lnSpc>
                <a:spcPts val="3569"/>
              </a:lnSpc>
              <a:spcBef>
                <a:spcPct val="0"/>
              </a:spcBef>
            </a:pPr>
            <a:endParaRPr lang="en-US" sz="2100" u="none" strike="noStrike">
              <a:solidFill>
                <a:srgbClr val="FFFFFF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171510" y="3978950"/>
            <a:ext cx="3735530" cy="418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  <a:spcBef>
                <a:spcPct val="0"/>
              </a:spcBef>
            </a:pPr>
            <a:r>
              <a:rPr lang="en-US" sz="1800" b="1">
                <a:solidFill>
                  <a:srgbClr val="FFFFFF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Perfor</a:t>
            </a:r>
            <a:r>
              <a:rPr lang="en-US" sz="1800" b="1" u="none" strike="noStrike">
                <a:solidFill>
                  <a:srgbClr val="FFFFFF">
                    <a:alpha val="71765"/>
                  </a:srgbClr>
                </a:solidFill>
                <a:latin typeface="Poppins Bold"/>
                <a:ea typeface="Poppins Bold"/>
                <a:cs typeface="Poppins Bold"/>
                <a:sym typeface="Poppins Bold"/>
              </a:rPr>
              <a:t>mance Metrics</a:t>
            </a:r>
          </a:p>
          <a:p>
            <a:pPr algn="l">
              <a:lnSpc>
                <a:spcPts val="306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FFFFFF">
                  <a:alpha val="71765"/>
                </a:srgbClr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88622" lvl="1" indent="-194311" algn="l">
              <a:lnSpc>
                <a:spcPts val="306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Engagement rate (likes, shares, comments)</a:t>
            </a:r>
          </a:p>
          <a:p>
            <a:pPr marL="388622" lvl="1" indent="-194311" algn="l">
              <a:lnSpc>
                <a:spcPts val="306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Hashtag usage &amp; user-generated content</a:t>
            </a:r>
          </a:p>
          <a:p>
            <a:pPr marL="388622" lvl="1" indent="-194311" algn="l">
              <a:lnSpc>
                <a:spcPts val="306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Click-through rates to app or site</a:t>
            </a:r>
          </a:p>
          <a:p>
            <a:pPr marL="388622" lvl="1" indent="-194311" algn="l">
              <a:lnSpc>
                <a:spcPts val="306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Trial signups and conversions by region</a:t>
            </a:r>
          </a:p>
          <a:p>
            <a:pPr marL="0" lvl="0" indent="0" algn="l">
              <a:lnSpc>
                <a:spcPts val="3060"/>
              </a:lnSpc>
              <a:spcBef>
                <a:spcPct val="0"/>
              </a:spcBef>
            </a:pPr>
            <a:endParaRPr lang="en-US" sz="1800" u="none" strike="noStrike">
              <a:solidFill>
                <a:srgbClr val="FFFFFF">
                  <a:alpha val="71765"/>
                </a:srgbClr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" name="Social Media Campaign.m4a">
            <a:hlinkClick r:id="" action="ppaction://media"/>
            <a:extLst>
              <a:ext uri="{FF2B5EF4-FFF2-40B4-BE49-F238E27FC236}">
                <a16:creationId xmlns:a16="http://schemas.microsoft.com/office/drawing/2014/main" id="{65D78562-01D9-7664-1167-33839B29B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04584" y="893770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2">
            <a:extLst>
              <a:ext uri="{FF2B5EF4-FFF2-40B4-BE49-F238E27FC236}">
                <a16:creationId xmlns:a16="http://schemas.microsoft.com/office/drawing/2014/main" id="{B123292A-CD99-ADA3-FE3D-CFBA1ACA6CE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" name="Group 2"/>
          <p:cNvGrpSpPr/>
          <p:nvPr/>
        </p:nvGrpSpPr>
        <p:grpSpPr>
          <a:xfrm>
            <a:off x="365710" y="471879"/>
            <a:ext cx="17250307" cy="9331930"/>
            <a:chOff x="0" y="0"/>
            <a:chExt cx="4543291" cy="24577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33049" y="2525092"/>
            <a:ext cx="16230600" cy="5434675"/>
            <a:chOff x="0" y="0"/>
            <a:chExt cx="39326236" cy="131680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326235" cy="13168049"/>
            </a:xfrm>
            <a:custGeom>
              <a:avLst/>
              <a:gdLst/>
              <a:ahLst/>
              <a:cxnLst/>
              <a:rect l="l" t="t" r="r" b="b"/>
              <a:pathLst>
                <a:path w="39326235" h="13168049">
                  <a:moveTo>
                    <a:pt x="0" y="0"/>
                  </a:moveTo>
                  <a:lnTo>
                    <a:pt x="0" y="13168049"/>
                  </a:lnTo>
                  <a:lnTo>
                    <a:pt x="39326235" y="13168049"/>
                  </a:lnTo>
                  <a:lnTo>
                    <a:pt x="39326235" y="0"/>
                  </a:lnTo>
                  <a:lnTo>
                    <a:pt x="0" y="0"/>
                  </a:lnTo>
                  <a:close/>
                  <a:moveTo>
                    <a:pt x="39265275" y="13107088"/>
                  </a:moveTo>
                  <a:lnTo>
                    <a:pt x="59690" y="13107088"/>
                  </a:lnTo>
                  <a:lnTo>
                    <a:pt x="59690" y="59690"/>
                  </a:lnTo>
                  <a:lnTo>
                    <a:pt x="39265275" y="59690"/>
                  </a:lnTo>
                  <a:lnTo>
                    <a:pt x="39265275" y="131070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15306" y="2554449"/>
            <a:ext cx="3254829" cy="5338643"/>
            <a:chOff x="0" y="0"/>
            <a:chExt cx="1101016" cy="18059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01016" cy="1805911"/>
            </a:xfrm>
            <a:custGeom>
              <a:avLst/>
              <a:gdLst/>
              <a:ahLst/>
              <a:cxnLst/>
              <a:rect l="l" t="t" r="r" b="b"/>
              <a:pathLst>
                <a:path w="1101016" h="1805911">
                  <a:moveTo>
                    <a:pt x="0" y="0"/>
                  </a:moveTo>
                  <a:lnTo>
                    <a:pt x="1101016" y="0"/>
                  </a:lnTo>
                  <a:lnTo>
                    <a:pt x="1101016" y="1805911"/>
                  </a:lnTo>
                  <a:lnTo>
                    <a:pt x="0" y="1805911"/>
                  </a:lnTo>
                  <a:close/>
                </a:path>
              </a:pathLst>
            </a:custGeom>
            <a:solidFill>
              <a:srgbClr val="FFFFF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370135" y="2554449"/>
            <a:ext cx="3250746" cy="5338643"/>
            <a:chOff x="0" y="0"/>
            <a:chExt cx="1099635" cy="18059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99635" cy="1805911"/>
            </a:xfrm>
            <a:custGeom>
              <a:avLst/>
              <a:gdLst/>
              <a:ahLst/>
              <a:cxnLst/>
              <a:rect l="l" t="t" r="r" b="b"/>
              <a:pathLst>
                <a:path w="1099635" h="1805911">
                  <a:moveTo>
                    <a:pt x="0" y="0"/>
                  </a:moveTo>
                  <a:lnTo>
                    <a:pt x="1099635" y="0"/>
                  </a:lnTo>
                  <a:lnTo>
                    <a:pt x="1099635" y="1805911"/>
                  </a:lnTo>
                  <a:lnTo>
                    <a:pt x="0" y="1805911"/>
                  </a:lnTo>
                  <a:close/>
                </a:path>
              </a:pathLst>
            </a:custGeom>
            <a:solidFill>
              <a:srgbClr val="FFDE59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28689" y="3563477"/>
            <a:ext cx="16230600" cy="0"/>
          </a:xfrm>
          <a:prstGeom prst="line">
            <a:avLst/>
          </a:prstGeom>
          <a:ln w="85725" cap="flat">
            <a:solidFill>
              <a:srgbClr val="000000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028689" y="4464950"/>
            <a:ext cx="16226244" cy="0"/>
          </a:xfrm>
          <a:prstGeom prst="line">
            <a:avLst/>
          </a:prstGeom>
          <a:ln w="95250" cap="flat">
            <a:solidFill>
              <a:srgbClr val="000000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 rot="2017">
            <a:off x="1028690" y="5275256"/>
            <a:ext cx="16226247" cy="0"/>
          </a:xfrm>
          <a:prstGeom prst="line">
            <a:avLst/>
          </a:prstGeom>
          <a:ln w="95250" cap="flat">
            <a:solidFill>
              <a:srgbClr val="000000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1028689" y="6130465"/>
            <a:ext cx="16230600" cy="0"/>
          </a:xfrm>
          <a:prstGeom prst="line">
            <a:avLst/>
          </a:prstGeom>
          <a:ln w="95250" cap="flat">
            <a:solidFill>
              <a:srgbClr val="000000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rot="2017">
            <a:off x="1028690" y="6988395"/>
            <a:ext cx="16230608" cy="0"/>
          </a:xfrm>
          <a:prstGeom prst="line">
            <a:avLst/>
          </a:prstGeom>
          <a:ln w="95250" cap="flat">
            <a:solidFill>
              <a:srgbClr val="000000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>
            <a:off x="1033046" y="7959768"/>
            <a:ext cx="16230603" cy="0"/>
          </a:xfrm>
          <a:prstGeom prst="line">
            <a:avLst/>
          </a:prstGeom>
          <a:ln w="95250" cap="flat">
            <a:solidFill>
              <a:srgbClr val="000000">
                <a:alpha val="19608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3867101" y="2525092"/>
            <a:ext cx="3387832" cy="5317976"/>
            <a:chOff x="0" y="0"/>
            <a:chExt cx="1146007" cy="1798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46007" cy="1798920"/>
            </a:xfrm>
            <a:custGeom>
              <a:avLst/>
              <a:gdLst/>
              <a:ahLst/>
              <a:cxnLst/>
              <a:rect l="l" t="t" r="r" b="b"/>
              <a:pathLst>
                <a:path w="1146007" h="1798920">
                  <a:moveTo>
                    <a:pt x="0" y="0"/>
                  </a:moveTo>
                  <a:lnTo>
                    <a:pt x="1146007" y="0"/>
                  </a:lnTo>
                  <a:lnTo>
                    <a:pt x="1146007" y="1798920"/>
                  </a:lnTo>
                  <a:lnTo>
                    <a:pt x="0" y="1798920"/>
                  </a:lnTo>
                  <a:close/>
                </a:path>
              </a:pathLst>
            </a:custGeom>
            <a:solidFill>
              <a:srgbClr val="34A853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Freeform 19"/>
          <p:cNvSpPr/>
          <p:nvPr/>
        </p:nvSpPr>
        <p:spPr>
          <a:xfrm>
            <a:off x="4596612" y="2458417"/>
            <a:ext cx="2282929" cy="1284147"/>
          </a:xfrm>
          <a:custGeom>
            <a:avLst/>
            <a:gdLst/>
            <a:ahLst/>
            <a:cxnLst/>
            <a:rect l="l" t="t" r="r" b="b"/>
            <a:pathLst>
              <a:path w="2282929" h="1284147">
                <a:moveTo>
                  <a:pt x="0" y="0"/>
                </a:moveTo>
                <a:lnTo>
                  <a:pt x="2282928" y="0"/>
                </a:lnTo>
                <a:lnTo>
                  <a:pt x="2282928" y="1284148"/>
                </a:lnTo>
                <a:lnTo>
                  <a:pt x="0" y="12841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-5609719" y="2800207"/>
            <a:ext cx="1623060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FEATURE</a:t>
            </a:r>
          </a:p>
        </p:txBody>
      </p:sp>
      <p:sp>
        <p:nvSpPr>
          <p:cNvPr id="21" name="Freeform 21"/>
          <p:cNvSpPr/>
          <p:nvPr/>
        </p:nvSpPr>
        <p:spPr>
          <a:xfrm>
            <a:off x="8014882" y="2554449"/>
            <a:ext cx="1807675" cy="989702"/>
          </a:xfrm>
          <a:custGeom>
            <a:avLst/>
            <a:gdLst/>
            <a:ahLst/>
            <a:cxnLst/>
            <a:rect l="l" t="t" r="r" b="b"/>
            <a:pathLst>
              <a:path w="1807675" h="989702">
                <a:moveTo>
                  <a:pt x="0" y="0"/>
                </a:moveTo>
                <a:lnTo>
                  <a:pt x="1807675" y="0"/>
                </a:lnTo>
                <a:lnTo>
                  <a:pt x="1807675" y="989702"/>
                </a:lnTo>
                <a:lnTo>
                  <a:pt x="0" y="9897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11116181" y="2618788"/>
            <a:ext cx="2487779" cy="764992"/>
          </a:xfrm>
          <a:custGeom>
            <a:avLst/>
            <a:gdLst/>
            <a:ahLst/>
            <a:cxnLst/>
            <a:rect l="l" t="t" r="r" b="b"/>
            <a:pathLst>
              <a:path w="2487779" h="764992">
                <a:moveTo>
                  <a:pt x="0" y="0"/>
                </a:moveTo>
                <a:lnTo>
                  <a:pt x="2487779" y="0"/>
                </a:lnTo>
                <a:lnTo>
                  <a:pt x="2487779" y="764992"/>
                </a:lnTo>
                <a:lnTo>
                  <a:pt x="0" y="7649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4831804" y="2554449"/>
            <a:ext cx="1458427" cy="1051890"/>
          </a:xfrm>
          <a:custGeom>
            <a:avLst/>
            <a:gdLst/>
            <a:ahLst/>
            <a:cxnLst/>
            <a:rect l="l" t="t" r="r" b="b"/>
            <a:pathLst>
              <a:path w="1458427" h="1051890">
                <a:moveTo>
                  <a:pt x="0" y="0"/>
                </a:moveTo>
                <a:lnTo>
                  <a:pt x="1458427" y="0"/>
                </a:lnTo>
                <a:lnTo>
                  <a:pt x="1458427" y="1051891"/>
                </a:lnTo>
                <a:lnTo>
                  <a:pt x="0" y="10518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6520893" y="7129935"/>
            <a:ext cx="804643" cy="613540"/>
          </a:xfrm>
          <a:custGeom>
            <a:avLst/>
            <a:gdLst/>
            <a:ahLst/>
            <a:cxnLst/>
            <a:rect l="l" t="t" r="r" b="b"/>
            <a:pathLst>
              <a:path w="804643" h="613540">
                <a:moveTo>
                  <a:pt x="0" y="0"/>
                </a:moveTo>
                <a:lnTo>
                  <a:pt x="804643" y="0"/>
                </a:lnTo>
                <a:lnTo>
                  <a:pt x="804643" y="613540"/>
                </a:lnTo>
                <a:lnTo>
                  <a:pt x="0" y="6135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458979" y="4667062"/>
            <a:ext cx="4093205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GLOBAL REACH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817974" y="880443"/>
            <a:ext cx="14326541" cy="145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spc="32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COMPETITIVE ANALYSIS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83660" y="3613529"/>
            <a:ext cx="3222219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ORIGINALS STRENGTH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30822" y="5445229"/>
            <a:ext cx="2927896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PRICE FLEXIBILITY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30822" y="6298397"/>
            <a:ext cx="286896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FAMILY CONTENT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30822" y="7164608"/>
            <a:ext cx="286896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USER EXPERIENCE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058718" y="3732090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 HIGH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532890" y="552766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LOW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665480" y="3828375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899364" y="3768762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HIGH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103317" y="552766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14734" y="3788931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381741" y="552766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 HIGH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999782" y="4636400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 HIGH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27237" y="4667062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620881" y="4636400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HIGH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867101" y="4667062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852626" y="552766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860389" y="6330279"/>
            <a:ext cx="1656701" cy="390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222001" y="6349540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 HIGH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570581" y="6370399"/>
            <a:ext cx="1578978" cy="3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769840" y="6360903"/>
            <a:ext cx="1479188" cy="3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952574" y="724080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VERY HIGH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370135" y="724080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HIGH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587565" y="7249806"/>
            <a:ext cx="1561994" cy="382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MEDIUM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947876" y="7164608"/>
            <a:ext cx="322221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0"/>
              </a:lnSpc>
              <a:spcBef>
                <a:spcPct val="0"/>
              </a:spcBef>
            </a:pPr>
            <a:r>
              <a:rPr lang="en-US" sz="2200" spc="27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HIGH</a:t>
            </a:r>
          </a:p>
        </p:txBody>
      </p:sp>
      <p:sp>
        <p:nvSpPr>
          <p:cNvPr id="51" name="Freeform 51"/>
          <p:cNvSpPr/>
          <p:nvPr/>
        </p:nvSpPr>
        <p:spPr>
          <a:xfrm>
            <a:off x="6565492" y="4524304"/>
            <a:ext cx="804643" cy="613540"/>
          </a:xfrm>
          <a:custGeom>
            <a:avLst/>
            <a:gdLst/>
            <a:ahLst/>
            <a:cxnLst/>
            <a:rect l="l" t="t" r="r" b="b"/>
            <a:pathLst>
              <a:path w="804643" h="613540">
                <a:moveTo>
                  <a:pt x="0" y="0"/>
                </a:moveTo>
                <a:lnTo>
                  <a:pt x="804643" y="0"/>
                </a:lnTo>
                <a:lnTo>
                  <a:pt x="804643" y="613540"/>
                </a:lnTo>
                <a:lnTo>
                  <a:pt x="0" y="6135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>
            <a:off x="9785926" y="6266561"/>
            <a:ext cx="806428" cy="614901"/>
          </a:xfrm>
          <a:custGeom>
            <a:avLst/>
            <a:gdLst/>
            <a:ahLst/>
            <a:cxnLst/>
            <a:rect l="l" t="t" r="r" b="b"/>
            <a:pathLst>
              <a:path w="806428" h="614901">
                <a:moveTo>
                  <a:pt x="0" y="0"/>
                </a:moveTo>
                <a:lnTo>
                  <a:pt x="806428" y="0"/>
                </a:lnTo>
                <a:lnTo>
                  <a:pt x="806428" y="614902"/>
                </a:lnTo>
                <a:lnTo>
                  <a:pt x="0" y="6149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13038458" y="5446096"/>
            <a:ext cx="804643" cy="613540"/>
          </a:xfrm>
          <a:custGeom>
            <a:avLst/>
            <a:gdLst/>
            <a:ahLst/>
            <a:cxnLst/>
            <a:rect l="l" t="t" r="r" b="b"/>
            <a:pathLst>
              <a:path w="804643" h="613540">
                <a:moveTo>
                  <a:pt x="0" y="0"/>
                </a:moveTo>
                <a:lnTo>
                  <a:pt x="804643" y="0"/>
                </a:lnTo>
                <a:lnTo>
                  <a:pt x="804643" y="613541"/>
                </a:lnTo>
                <a:lnTo>
                  <a:pt x="0" y="6135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4" name="Freeform 54"/>
          <p:cNvSpPr/>
          <p:nvPr/>
        </p:nvSpPr>
        <p:spPr>
          <a:xfrm>
            <a:off x="6536917" y="3636957"/>
            <a:ext cx="848868" cy="647262"/>
          </a:xfrm>
          <a:custGeom>
            <a:avLst/>
            <a:gdLst/>
            <a:ahLst/>
            <a:cxnLst/>
            <a:rect l="l" t="t" r="r" b="b"/>
            <a:pathLst>
              <a:path w="848868" h="647262">
                <a:moveTo>
                  <a:pt x="0" y="0"/>
                </a:moveTo>
                <a:lnTo>
                  <a:pt x="848868" y="0"/>
                </a:lnTo>
                <a:lnTo>
                  <a:pt x="848868" y="647262"/>
                </a:lnTo>
                <a:lnTo>
                  <a:pt x="0" y="6472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id="{E1E8013D-9FC9-8275-A2D8-89B296890C61}"/>
              </a:ext>
            </a:extLst>
          </p:cNvPr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Freeform 12">
            <a:extLst>
              <a:ext uri="{FF2B5EF4-FFF2-40B4-BE49-F238E27FC236}">
                <a16:creationId xmlns:a16="http://schemas.microsoft.com/office/drawing/2014/main" id="{7330B5B8-25FB-6D27-0635-005E233F6DF3}"/>
              </a:ext>
            </a:extLst>
          </p:cNvPr>
          <p:cNvSpPr/>
          <p:nvPr/>
        </p:nvSpPr>
        <p:spPr>
          <a:xfrm rot="-7707164">
            <a:off x="16294306" y="6543150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58" name="Recording (8)">
            <a:hlinkClick r:id="" action="ppaction://media"/>
            <a:extLst>
              <a:ext uri="{FF2B5EF4-FFF2-40B4-BE49-F238E27FC236}">
                <a16:creationId xmlns:a16="http://schemas.microsoft.com/office/drawing/2014/main" id="{EE503B5A-F945-648E-0A5C-8032F93626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3029" y="8456490"/>
            <a:ext cx="730250" cy="73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8819" y="2644960"/>
            <a:ext cx="6708285" cy="6167175"/>
            <a:chOff x="0" y="0"/>
            <a:chExt cx="1766791" cy="16242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66791" cy="1624276"/>
            </a:xfrm>
            <a:custGeom>
              <a:avLst/>
              <a:gdLst/>
              <a:ahLst/>
              <a:cxnLst/>
              <a:rect l="l" t="t" r="r" b="b"/>
              <a:pathLst>
                <a:path w="1766791" h="1624276">
                  <a:moveTo>
                    <a:pt x="70399" y="0"/>
                  </a:moveTo>
                  <a:lnTo>
                    <a:pt x="1696392" y="0"/>
                  </a:lnTo>
                  <a:cubicBezTo>
                    <a:pt x="1715063" y="0"/>
                    <a:pt x="1732969" y="7417"/>
                    <a:pt x="1746172" y="20619"/>
                  </a:cubicBezTo>
                  <a:cubicBezTo>
                    <a:pt x="1759374" y="33822"/>
                    <a:pt x="1766791" y="51728"/>
                    <a:pt x="1766791" y="70399"/>
                  </a:cubicBezTo>
                  <a:lnTo>
                    <a:pt x="1766791" y="1553877"/>
                  </a:lnTo>
                  <a:cubicBezTo>
                    <a:pt x="1766791" y="1572548"/>
                    <a:pt x="1759374" y="1590455"/>
                    <a:pt x="1746172" y="1603657"/>
                  </a:cubicBezTo>
                  <a:cubicBezTo>
                    <a:pt x="1732969" y="1616859"/>
                    <a:pt x="1715063" y="1624276"/>
                    <a:pt x="1696392" y="1624276"/>
                  </a:cubicBezTo>
                  <a:lnTo>
                    <a:pt x="70399" y="1624276"/>
                  </a:lnTo>
                  <a:cubicBezTo>
                    <a:pt x="51728" y="1624276"/>
                    <a:pt x="33822" y="1616859"/>
                    <a:pt x="20619" y="1603657"/>
                  </a:cubicBezTo>
                  <a:cubicBezTo>
                    <a:pt x="7417" y="1590455"/>
                    <a:pt x="0" y="1572548"/>
                    <a:pt x="0" y="1553877"/>
                  </a:cubicBezTo>
                  <a:lnTo>
                    <a:pt x="0" y="70399"/>
                  </a:lnTo>
                  <a:cubicBezTo>
                    <a:pt x="0" y="51728"/>
                    <a:pt x="7417" y="33822"/>
                    <a:pt x="20619" y="20619"/>
                  </a:cubicBezTo>
                  <a:cubicBezTo>
                    <a:pt x="33822" y="7417"/>
                    <a:pt x="51728" y="0"/>
                    <a:pt x="70399" y="0"/>
                  </a:cubicBezTo>
                  <a:close/>
                </a:path>
              </a:pathLst>
            </a:custGeom>
            <a:solidFill>
              <a:srgbClr val="27272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766791" cy="16814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18900000">
            <a:off x="16684404" y="-1589616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-2700000">
            <a:off x="69897" y="6283833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8" y="0"/>
                </a:lnTo>
                <a:lnTo>
                  <a:pt x="1454068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437700" y="2880539"/>
            <a:ext cx="4596115" cy="6882141"/>
          </a:xfrm>
          <a:custGeom>
            <a:avLst/>
            <a:gdLst/>
            <a:ahLst/>
            <a:cxnLst/>
            <a:rect l="l" t="t" r="r" b="b"/>
            <a:pathLst>
              <a:path w="4596115" h="6882141">
                <a:moveTo>
                  <a:pt x="0" y="0"/>
                </a:moveTo>
                <a:lnTo>
                  <a:pt x="4596115" y="0"/>
                </a:lnTo>
                <a:lnTo>
                  <a:pt x="4596115" y="6882142"/>
                </a:lnTo>
                <a:lnTo>
                  <a:pt x="0" y="68821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492012" y="2752207"/>
            <a:ext cx="3442627" cy="774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7"/>
              </a:lnSpc>
            </a:pPr>
            <a:r>
              <a:rPr lang="en-US" sz="2148" b="1" spc="268">
                <a:solidFill>
                  <a:srgbClr val="AA240D"/>
                </a:solidFill>
                <a:latin typeface="Poppins Bold"/>
                <a:ea typeface="Poppins Bold"/>
                <a:cs typeface="Poppins Bold"/>
                <a:sym typeface="Poppins Bold"/>
              </a:rPr>
              <a:t>AD CONTENT STRATEGY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70997" y="1133475"/>
            <a:ext cx="14009416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DISPLAY ADS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2012" y="3607528"/>
            <a:ext cx="5672776" cy="5118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VISUALS: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Eye-catching stills from hit k-dramas </a:t>
            </a: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&amp; </a:t>
            </a:r>
            <a:r>
              <a:rPr lang="en-US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Korean films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marL="388620" lvl="1" indent="-194310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Include popular actors, </a:t>
            </a:r>
            <a:r>
              <a:rPr lang="en-US" spc="225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k-pop</a:t>
            </a:r>
            <a:r>
              <a:rPr lang="en-US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stars, &amp; Netflix originals</a:t>
            </a:r>
            <a:endParaRPr lang="en-US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MESSAGING: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Highlight exclusive content only on Netflix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Emphasize flexibility: watch anytime, cancel anytime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Clear, catchy slogans in Korean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CULTURAL FIT: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All ads fully localized in Korean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marL="388620" lvl="1" indent="-194310" algn="l">
              <a:lnSpc>
                <a:spcPts val="252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pc="2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slang, hashtags, and references that click with Korean audiences</a:t>
            </a: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2520"/>
              </a:lnSpc>
              <a:spcBef>
                <a:spcPct val="0"/>
              </a:spcBef>
            </a:pPr>
            <a:endParaRPr lang="en-US" sz="1800" spc="225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" name="Picture 14" descr="A person and person looking at each other&#10;&#10;AI-generated content may be incorrect.">
            <a:extLst>
              <a:ext uri="{FF2B5EF4-FFF2-40B4-BE49-F238E27FC236}">
                <a16:creationId xmlns:a16="http://schemas.microsoft.com/office/drawing/2014/main" id="{9E55A2FC-2B11-084D-CADA-42E21353D8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19968" y="1884641"/>
            <a:ext cx="4598176" cy="6927802"/>
          </a:xfrm>
          <a:prstGeom prst="rect">
            <a:avLst/>
          </a:prstGeom>
        </p:spPr>
      </p:pic>
      <p:pic>
        <p:nvPicPr>
          <p:cNvPr id="16" name="display ad">
            <a:hlinkClick r:id="" action="ppaction://media"/>
            <a:extLst>
              <a:ext uri="{FF2B5EF4-FFF2-40B4-BE49-F238E27FC236}">
                <a16:creationId xmlns:a16="http://schemas.microsoft.com/office/drawing/2014/main" id="{7857A588-9E47-15AA-30CF-A11D697A83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60425" y="773512"/>
            <a:ext cx="730250" cy="73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7707164">
            <a:off x="16294306" y="6543150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757018" y="1691373"/>
            <a:ext cx="12773964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HYPERLOCAL MARKETING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95202" y="5320755"/>
            <a:ext cx="16473951" cy="1563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00" spc="27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HOW TO EXTEND?</a:t>
            </a:r>
          </a:p>
          <a:p>
            <a:pPr marL="342900" indent="-342900">
              <a:lnSpc>
                <a:spcPts val="30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Pay attention to localities WITH LARGE DENSITIES (SUBURBS, TIER-2 CITIES, ETC.)</a:t>
            </a:r>
          </a:p>
          <a:p>
            <a:pPr marL="342900" indent="-342900">
              <a:lnSpc>
                <a:spcPts val="30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Make use of local events, language, and area creators.</a:t>
            </a:r>
          </a:p>
          <a:p>
            <a:pPr marL="342900" indent="-342900">
              <a:lnSpc>
                <a:spcPts val="30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Localized app </a:t>
            </a:r>
            <a:r>
              <a:rPr lang="en-US" sz="2100" spc="274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ui</a:t>
            </a:r>
            <a:r>
              <a:rPr lang="en-US" sz="2100" spc="27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and geo-targeted advertisements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5202" y="3442240"/>
            <a:ext cx="16473951" cy="1575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80"/>
              </a:lnSpc>
              <a:spcBef>
                <a:spcPct val="0"/>
              </a:spcBef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WHY HYPERLOCAL?</a:t>
            </a:r>
          </a:p>
          <a:p>
            <a:pPr marL="34290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These days, non-metropolitan, culturally distinct markets are the source of growth.</a:t>
            </a:r>
          </a:p>
          <a:p>
            <a:pPr marL="34290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Higher conversions are the result of localized language, content, and payment.</a:t>
            </a:r>
          </a:p>
          <a:p>
            <a:pPr marL="34290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Increases trust by being relevant and familiar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5202" y="7187210"/>
            <a:ext cx="16473951" cy="1563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80"/>
              </a:lnSpc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KEY METRICS:</a:t>
            </a:r>
          </a:p>
          <a:p>
            <a:pPr marL="34290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Trial and click-through rates for local advertisements.</a:t>
            </a:r>
          </a:p>
          <a:p>
            <a:pPr marL="34290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Region-specific watch time.</a:t>
            </a:r>
          </a:p>
          <a:p>
            <a:pPr marL="342900" indent="-342900">
              <a:lnSpc>
                <a:spcPts val="30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100" spc="2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Use of local hashtags and user-generated material.</a:t>
            </a:r>
          </a:p>
        </p:txBody>
      </p:sp>
      <p:pic>
        <p:nvPicPr>
          <p:cNvPr id="12" name="Hyperlocal Marketing Slide Elizabeth Fuzaylov.m4a">
            <a:hlinkClick r:id="" action="ppaction://media"/>
            <a:extLst>
              <a:ext uri="{FF2B5EF4-FFF2-40B4-BE49-F238E27FC236}">
                <a16:creationId xmlns:a16="http://schemas.microsoft.com/office/drawing/2014/main" id="{DA076004-77DA-1FE2-4994-FABA01EDE9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4032" y="8856583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9419305" y="5871964"/>
            <a:ext cx="218694" cy="21869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A240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766902" y="956914"/>
            <a:ext cx="12765300" cy="1110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80"/>
              </a:lnSpc>
              <a:spcBef>
                <a:spcPct val="0"/>
              </a:spcBef>
            </a:pPr>
            <a:r>
              <a:rPr lang="en-US" sz="8000" b="1" spc="-408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MEASUREMENT REPORTING </a:t>
            </a:r>
          </a:p>
        </p:txBody>
      </p:sp>
      <p:sp>
        <p:nvSpPr>
          <p:cNvPr id="7" name="Freeform 7"/>
          <p:cNvSpPr/>
          <p:nvPr/>
        </p:nvSpPr>
        <p:spPr>
          <a:xfrm rot="13892836">
            <a:off x="15977710" y="6634211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7FCDABC-4F9B-D144-7487-AE8BFC398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771570"/>
              </p:ext>
            </p:extLst>
          </p:nvPr>
        </p:nvGraphicFramePr>
        <p:xfrm>
          <a:off x="2768819" y="2069224"/>
          <a:ext cx="12572985" cy="7315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14597">
                  <a:extLst>
                    <a:ext uri="{9D8B030D-6E8A-4147-A177-3AD203B41FA5}">
                      <a16:colId xmlns:a16="http://schemas.microsoft.com/office/drawing/2014/main" val="197838099"/>
                    </a:ext>
                  </a:extLst>
                </a:gridCol>
                <a:gridCol w="2514597">
                  <a:extLst>
                    <a:ext uri="{9D8B030D-6E8A-4147-A177-3AD203B41FA5}">
                      <a16:colId xmlns:a16="http://schemas.microsoft.com/office/drawing/2014/main" val="3313872096"/>
                    </a:ext>
                  </a:extLst>
                </a:gridCol>
                <a:gridCol w="2514597">
                  <a:extLst>
                    <a:ext uri="{9D8B030D-6E8A-4147-A177-3AD203B41FA5}">
                      <a16:colId xmlns:a16="http://schemas.microsoft.com/office/drawing/2014/main" val="748259499"/>
                    </a:ext>
                  </a:extLst>
                </a:gridCol>
                <a:gridCol w="2514597">
                  <a:extLst>
                    <a:ext uri="{9D8B030D-6E8A-4147-A177-3AD203B41FA5}">
                      <a16:colId xmlns:a16="http://schemas.microsoft.com/office/drawing/2014/main" val="2422985677"/>
                    </a:ext>
                  </a:extLst>
                </a:gridCol>
                <a:gridCol w="2514597">
                  <a:extLst>
                    <a:ext uri="{9D8B030D-6E8A-4147-A177-3AD203B41FA5}">
                      <a16:colId xmlns:a16="http://schemas.microsoft.com/office/drawing/2014/main" val="2718753659"/>
                    </a:ext>
                  </a:extLst>
                </a:gridCol>
              </a:tblGrid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Customer Touch-Point</a:t>
                      </a:r>
                    </a:p>
                  </a:txBody>
                  <a:tcPr anchor="ctr">
                    <a:lnL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Organic KPI</a:t>
                      </a:r>
                    </a:p>
                  </a:txBody>
                  <a:tcPr anchor="ctr">
                    <a:lnL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Paid KPI</a:t>
                      </a:r>
                    </a:p>
                  </a:txBody>
                  <a:tcPr anchor="ctr">
                    <a:lnL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Attribution / Outcome KPI</a:t>
                      </a:r>
                    </a:p>
                  </a:txBody>
                  <a:tcPr anchor="ctr">
                    <a:lnL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Why It Matters</a:t>
                      </a:r>
                    </a:p>
                  </a:txBody>
                  <a:tcPr anchor="ctr">
                    <a:lnL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225314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Netflix Web Pages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Avg. Scroll Depth, Time-on-Page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Bounce Rate, Page-to-Play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Shows if visitors stay and click Play.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2727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787380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Netflix App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Daily Active Users (DAU)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Minutes-Streamed per Session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Indicates member usage and depth of viewing.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828416"/>
                  </a:ext>
                </a:extLst>
              </a:tr>
              <a:tr h="9061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OTT Carousel (in-app hero)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Click-through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Add-to-My-List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Reveals immediate watch intent from the home screen.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199540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YouTube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View-through Rate (organic)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View-through Rate (paid)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Watch-Time Percentage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Tests creative strength.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693963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Instagram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Saves and Shares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CPM Reach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Comment Sentiment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Measures reach and cultural fit.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64270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Twitter / X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Earned Impressions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Click-through Rate on Sponsored Tweets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Hashtag Velocity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Tracks buzz and ad clarity.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826128"/>
                  </a:ext>
                </a:extLst>
              </a:tr>
              <a:tr h="5591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TikTok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User-Generated Clip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Ad Completion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Duet Frequency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Confirms viral appeal.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014907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Web Search (Google / Naver)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Top-10 Organic Click Share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Search Ad Click-through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Average Position, Dwell Time, Blog Read-Depth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Shows how easily audiences find us.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92405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Geo-fenced Mobile Ads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Impressions and Click-through Rate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Cost per Trial, Visit-Lift Percentage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Tells if local ads drive trials efficiently.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03102"/>
                  </a:ext>
                </a:extLst>
              </a:tr>
              <a:tr h="636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Trial / Subscription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—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Free-Trial Start Rate, Trial-to-Paid Conversion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Direct link to revenue growth.</a:t>
                      </a:r>
                    </a:p>
                  </a:txBody>
                  <a:tcPr anchor="ctr">
                    <a:lnL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68458"/>
                  </a:ext>
                </a:extLst>
              </a:tr>
            </a:tbl>
          </a:graphicData>
        </a:graphic>
      </p:graphicFrame>
      <p:pic>
        <p:nvPicPr>
          <p:cNvPr id="17" name="New Recording">
            <a:hlinkClick r:id="" action="ppaction://media"/>
            <a:extLst>
              <a:ext uri="{FF2B5EF4-FFF2-40B4-BE49-F238E27FC236}">
                <a16:creationId xmlns:a16="http://schemas.microsoft.com/office/drawing/2014/main" id="{4635E22A-034E-D9C5-1129-A8FD9344A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635" y="8701943"/>
            <a:ext cx="840153" cy="840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333" b="-933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8846" y="571501"/>
            <a:ext cx="17250307" cy="9331930"/>
            <a:chOff x="0" y="0"/>
            <a:chExt cx="4543291" cy="24577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291" cy="2457792"/>
            </a:xfrm>
            <a:custGeom>
              <a:avLst/>
              <a:gdLst/>
              <a:ahLst/>
              <a:cxnLst/>
              <a:rect l="l" t="t" r="r" b="b"/>
              <a:pathLst>
                <a:path w="4543291" h="2457792">
                  <a:moveTo>
                    <a:pt x="27377" y="0"/>
                  </a:moveTo>
                  <a:lnTo>
                    <a:pt x="4515914" y="0"/>
                  </a:lnTo>
                  <a:cubicBezTo>
                    <a:pt x="4523175" y="0"/>
                    <a:pt x="4530138" y="2884"/>
                    <a:pt x="4535272" y="8018"/>
                  </a:cubicBezTo>
                  <a:cubicBezTo>
                    <a:pt x="4540407" y="13153"/>
                    <a:pt x="4543291" y="20116"/>
                    <a:pt x="4543291" y="27377"/>
                  </a:cubicBezTo>
                  <a:lnTo>
                    <a:pt x="4543291" y="2430415"/>
                  </a:lnTo>
                  <a:cubicBezTo>
                    <a:pt x="4543291" y="2445535"/>
                    <a:pt x="4531034" y="2457792"/>
                    <a:pt x="4515914" y="2457792"/>
                  </a:cubicBezTo>
                  <a:lnTo>
                    <a:pt x="27377" y="2457792"/>
                  </a:lnTo>
                  <a:cubicBezTo>
                    <a:pt x="20116" y="2457792"/>
                    <a:pt x="13153" y="2454908"/>
                    <a:pt x="8018" y="2449774"/>
                  </a:cubicBezTo>
                  <a:cubicBezTo>
                    <a:pt x="2884" y="2444640"/>
                    <a:pt x="0" y="2437676"/>
                    <a:pt x="0" y="2430415"/>
                  </a:cubicBezTo>
                  <a:lnTo>
                    <a:pt x="0" y="27377"/>
                  </a:lnTo>
                  <a:cubicBezTo>
                    <a:pt x="0" y="20116"/>
                    <a:pt x="2884" y="13153"/>
                    <a:pt x="8018" y="8018"/>
                  </a:cubicBezTo>
                  <a:cubicBezTo>
                    <a:pt x="13153" y="2884"/>
                    <a:pt x="20116" y="0"/>
                    <a:pt x="27377" y="0"/>
                  </a:cubicBezTo>
                  <a:close/>
                </a:path>
              </a:pathLst>
            </a:custGeom>
            <a:solidFill>
              <a:srgbClr val="AA240D">
                <a:alpha val="8784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543291" cy="25149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7707164">
            <a:off x="16294306" y="6543150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178644" y="8401636"/>
            <a:ext cx="3930713" cy="597384"/>
            <a:chOff x="0" y="0"/>
            <a:chExt cx="1035250" cy="1573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5250" cy="157336"/>
            </a:xfrm>
            <a:custGeom>
              <a:avLst/>
              <a:gdLst/>
              <a:ahLst/>
              <a:cxnLst/>
              <a:rect l="l" t="t" r="r" b="b"/>
              <a:pathLst>
                <a:path w="1035250" h="157336">
                  <a:moveTo>
                    <a:pt x="27574" y="0"/>
                  </a:moveTo>
                  <a:lnTo>
                    <a:pt x="1007675" y="0"/>
                  </a:lnTo>
                  <a:cubicBezTo>
                    <a:pt x="1022904" y="0"/>
                    <a:pt x="1035250" y="12345"/>
                    <a:pt x="1035250" y="27574"/>
                  </a:cubicBezTo>
                  <a:lnTo>
                    <a:pt x="1035250" y="129761"/>
                  </a:lnTo>
                  <a:cubicBezTo>
                    <a:pt x="1035250" y="144990"/>
                    <a:pt x="1022904" y="157336"/>
                    <a:pt x="1007675" y="157336"/>
                  </a:cubicBezTo>
                  <a:lnTo>
                    <a:pt x="27574" y="157336"/>
                  </a:lnTo>
                  <a:cubicBezTo>
                    <a:pt x="12345" y="157336"/>
                    <a:pt x="0" y="144990"/>
                    <a:pt x="0" y="129761"/>
                  </a:cubicBezTo>
                  <a:lnTo>
                    <a:pt x="0" y="27574"/>
                  </a:lnTo>
                  <a:cubicBezTo>
                    <a:pt x="0" y="12345"/>
                    <a:pt x="12345" y="0"/>
                    <a:pt x="27574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035250" cy="214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6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7707164">
            <a:off x="690351" y="-2189935"/>
            <a:ext cx="1454067" cy="5806029"/>
          </a:xfrm>
          <a:custGeom>
            <a:avLst/>
            <a:gdLst/>
            <a:ahLst/>
            <a:cxnLst/>
            <a:rect l="l" t="t" r="r" b="b"/>
            <a:pathLst>
              <a:path w="1454067" h="5806029">
                <a:moveTo>
                  <a:pt x="0" y="0"/>
                </a:moveTo>
                <a:lnTo>
                  <a:pt x="1454067" y="0"/>
                </a:lnTo>
                <a:lnTo>
                  <a:pt x="1454067" y="5806029"/>
                </a:lnTo>
                <a:lnTo>
                  <a:pt x="0" y="58060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076773" y="2426561"/>
            <a:ext cx="11671641" cy="572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41"/>
              </a:lnSpc>
            </a:pPr>
            <a:r>
              <a:rPr lang="en-US" sz="22022" b="1" spc="-1123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8761" y="8492921"/>
            <a:ext cx="3810479" cy="357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4"/>
              </a:lnSpc>
            </a:pPr>
            <a:r>
              <a:rPr lang="en-US" sz="2024" b="1" spc="38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NETFLIX</a:t>
            </a:r>
          </a:p>
        </p:txBody>
      </p:sp>
      <p:pic>
        <p:nvPicPr>
          <p:cNvPr id="13" name="1381 Jefferson Ave 7">
            <a:hlinkClick r:id="" action="ppaction://media"/>
            <a:extLst>
              <a:ext uri="{FF2B5EF4-FFF2-40B4-BE49-F238E27FC236}">
                <a16:creationId xmlns:a16="http://schemas.microsoft.com/office/drawing/2014/main" id="{E509C12A-3D53-B6FF-96E9-865C7D0F2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635" y="8723923"/>
            <a:ext cx="840153" cy="785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Macintosh PowerPoint</Application>
  <PresentationFormat>Custom</PresentationFormat>
  <Paragraphs>176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Poppins</vt:lpstr>
      <vt:lpstr>Calibri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Crafting a Winning digital Marketing strategy part 3: Netflix</dc:title>
  <cp:lastModifiedBy>ZIHAN.AKTHER</cp:lastModifiedBy>
  <cp:revision>3</cp:revision>
  <dcterms:created xsi:type="dcterms:W3CDTF">2006-08-16T00:00:00Z</dcterms:created>
  <dcterms:modified xsi:type="dcterms:W3CDTF">2026-02-10T05:22:53Z</dcterms:modified>
  <dc:identifier>DAGs388lEPM</dc:identifier>
</cp:coreProperties>
</file>